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349" r:id="rId3"/>
    <p:sldId id="372" r:id="rId4"/>
    <p:sldId id="373" r:id="rId5"/>
    <p:sldId id="374" r:id="rId6"/>
    <p:sldId id="375" r:id="rId7"/>
    <p:sldId id="376" r:id="rId8"/>
    <p:sldId id="377" r:id="rId9"/>
    <p:sldId id="378" r:id="rId10"/>
    <p:sldId id="379" r:id="rId11"/>
    <p:sldId id="380" r:id="rId12"/>
    <p:sldId id="381" r:id="rId13"/>
    <p:sldId id="382" r:id="rId14"/>
    <p:sldId id="321" r:id="rId15"/>
    <p:sldId id="350" r:id="rId16"/>
    <p:sldId id="351" r:id="rId17"/>
    <p:sldId id="352" r:id="rId18"/>
    <p:sldId id="383" r:id="rId19"/>
    <p:sldId id="353" r:id="rId20"/>
    <p:sldId id="357" r:id="rId21"/>
    <p:sldId id="356" r:id="rId22"/>
    <p:sldId id="354" r:id="rId23"/>
    <p:sldId id="386" r:id="rId24"/>
    <p:sldId id="358" r:id="rId25"/>
    <p:sldId id="359" r:id="rId26"/>
    <p:sldId id="360" r:id="rId27"/>
    <p:sldId id="361" r:id="rId28"/>
    <p:sldId id="384" r:id="rId29"/>
    <p:sldId id="363" r:id="rId30"/>
    <p:sldId id="364" r:id="rId31"/>
    <p:sldId id="366" r:id="rId32"/>
    <p:sldId id="385" r:id="rId33"/>
    <p:sldId id="365" r:id="rId34"/>
    <p:sldId id="371" r:id="rId35"/>
    <p:sldId id="370" r:id="rId36"/>
    <p:sldId id="387" r:id="rId37"/>
    <p:sldId id="369" r:id="rId38"/>
    <p:sldId id="389" r:id="rId3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55" d="100"/>
          <a:sy n="55" d="100"/>
        </p:scale>
        <p:origin x="691" y="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3:39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5153 26 24575,'-6'-4'0,"0"1"0,0 0 0,-1 0 0,1 1 0,-1 0 0,1 0 0,-1 1 0,0-1 0,0 2 0,1-1 0,-1 1 0,0 0 0,-13 1 0,-2-1 0,-1045-3 0,535 6 0,407-4 0,-190 4 0,230 2 0,-143 26 0,45 5 0,63-15 0,2 5 0,-120 43 0,48 0 0,-345 142 0,490-188 0,2 2 0,0 2 0,-43 37 0,-110 108 0,-327 348 0,477-468 0,3 2 0,2 2 0,-65 119 0,93-148 0,1 1 0,1 0 0,1 1 0,2 1 0,-8 47 0,-6 156 0,13-110 0,-3 65 0,8 0 0,8 1 0,8-1 0,52 269 0,-53-401 0,3-1 0,27 69 0,-32-102 0,0-1 0,2 1 0,1-2 0,0 1 0,2-2 0,0 0 0,1 0 0,22 20 0,-18-23 0,1-1 0,1-1 0,0-1 0,43 20 0,-11-11 0,57 16 0,-63-27 0,0-2 0,0-2 0,54 1 0,-8-1 0,586 36 0,110-66 0,-659 10 0,-1-6 0,-1-5 0,182-60 0,-77 0 0,-4-10 0,-4-9 0,-4-10 0,204-143 0,-292 159 0,160-151 0,-255 214 0,90-72 0,-72 62 0,88-89 0,-62 43 0,96-139 0,-149 186 0,-2-2 0,-2-1 0,-2 0 0,-2-2 0,28-98 0,-16-1 0,-7-1 0,8-159 0,-19-306 0,-15 562 0,-3 1 0,-2 0 0,-2 1 0,-2-1 0,-2 1 0,-27-70 0,35 112 0,-1 0 0,1 0 0,-2 0 0,1 1 0,-1-1 0,0 1 0,0 0 0,0 0 0,-1 1 0,-12-10 0,-2 2 0,-1 1 0,-28-12 0,16 7 0,-6 0 0,-57-18 0,61 24 0,0-2 0,-48-25 0,67 27-1365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8:44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964 1 24575,'-2'16'0,"0"0"0,-1 0 0,-1-1 0,0 1 0,-9 19 0,-1 8 0,0 4 0,-84 334 0,41-134 0,-31 145 0,58-247 0,22-106 0,1-12 0,2 0 0,1 1 0,-1 33 0,0 15 0,-2 1 0,-23 93 0,15-108 0,-2-1 0,-36 85 0,53-143 0,-1-1 0,0 1 0,0 0 0,-1-1 0,1 1 0,-1-1 0,1 1 0,-1-1 0,0 0 0,1 0 0,-1 1 0,-3 1 0,-7-8 0,-3-17 0,-5-16 0,-96-156 0,52 106 0,31 45 0,1-1 0,3-1 0,2-2 0,-25-56 0,28 59 0,19 38 0,1-1 0,0 0 0,1 0 0,0-1 0,0 1 0,0 0 0,0-1 0,1 0 0,-2-11 0,9 21 0,1-1 0,-1 2 0,0-1 0,-1 0 0,1 1 0,6 7 0,8 11 0,-1 2 0,-2 0 0,0 1 0,-2 1 0,21 48 0,-19-38 0,3 2 0,1 1 0,3-2 0,0-1 0,45 51 0,87 105 0,-153-190 0,-1-1 0,0 0 0,0 0 0,0 0 0,1 0 0,-1 0 0,0 0 0,1-1 0,-1 1 0,1 0 0,-1-1 0,1 1 0,-1-1 0,1 1 0,-1-1 0,1 0 0,-1 0 0,1 1 0,0-1 0,-1 0 0,1-1 0,-1 1 0,1 0 0,0 0 0,-1-1 0,1 1 0,-1-1 0,1 1 0,-1-1 0,1 0 0,-1 1 0,0-1 0,2-1 0,10-5 0,-1-1 0,22-18 0,-10 7 0,79-45 0,3 5 0,153-63 0,-223 106 0,-1-1 0,0-3 0,-2 0 0,0-2 0,-2-2 0,-1 0 0,41-44 0,-32 33-341,0 2 0,3 1-1,64-38 1,-88 59-6485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32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3:51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6753 0 24575,'-60'3'0,"-87"15"0,3 0 0,-166 26 0,103-12 0,-190 27 0,144-17 0,-323 10 0,-862-49 0,718-6 0,428 0 0,-306 7 0,531 2 0,0 3 0,-80 23 0,47-10 0,44-8 0,2 2 0,0 3 0,-100 49 0,-141 103 0,250-141 0,1 1 0,1 2 0,2 2 0,-47 51 0,66-60 0,0 0 0,2 2 0,1 0 0,1 1 0,1 1 0,2 1 0,-22 61 0,-16 91 0,-43 267 0,78-322 0,6 1 0,5 0 0,11 135 0,62 158 0,-25-202 0,-23-101 0,-3-18 0,50 185 0,-23-175 0,58 108 0,-73-164 0,24 43 0,3-3 0,125 164 0,176 141 0,-120-183 0,-114-108 0,-59-51 0,3-3 0,2-3 0,3-3 0,1-3 0,101 48 0,-80-53 0,1-5 0,2-3 0,195 40 0,977 49 0,53-110 0,-776-15 0,1077 3 0,-1420-6 0,237-37 0,191-72 0,-264 18 0,-313 79 0,-2-2 0,-1-2 0,-1-2 0,89-60 0,-108 60 0,-2 0 0,0-2 0,-2-1 0,0-1 0,40-61 0,80-170 0,-136 242 0,52-101 0,52-98 0,88-240 0,-179 389 0,-3-1 0,16-114 0,-6-142 0,-26 243 0,-4 0 0,-4 1 0,-3 0 0,-30-132 0,-42-89 0,35 151 0,28 81 0,-4 2 0,-2 0 0,-4 1 0,-34-61 0,-26-24 0,-135-213 0,150 259 0,-163-181 0,183 238 0,-3 3 0,-119-75 0,126 89 0,-20-8 0,-1 3 0,-1 3 0,-101-31 0,-84-39 0,-482-250 0,717 344 0,-51-24 0,-101-64 0,140 78 0,-58-26 0,22 13 0,51 25-25,1 0 0,-1 2-1,-26-6 1,13 3-1239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4:53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4093 73 24575,'-433'-2'0,"-456"4"0,827 1 0,-1 2 0,1 3 0,1 3 0,0 2 0,0 3 0,2 3 0,0 2 0,1 3 0,-98 55 0,-16 25 0,-258 203 0,340-231 0,4 4 0,3 3 0,3 4 0,-80 116 0,-349 581 0,443-669 0,4 3 0,6 2 0,5 3 0,5 2 0,6 2 0,-44 243 0,66-248 0,-1 135 0,16 122 0,4-278 0,-8 109 0,2-131 0,3 0 0,3 1 0,17 115 0,4-82 0,5-1 0,67 178 0,-67-234 0,1 0 0,3-2 0,3-2 0,65 80 0,181 169 0,-135-164 0,5-7 0,7-6 0,4-8 0,183 100 0,-110-90 0,5-10 0,383 129 0,485 64 0,-208-145 0,-621-134 0,359-8 0,-451-26 0,319-50 0,-471 46 0,0-2 0,-1 0 0,0-3 0,-1-1 0,-1-1 0,0-1 0,50-37 0,181-165 0,-259 216 0,94-97 0,-5-3 0,94-134 0,14-17 0,-95 134 0,-41 51 0,-4-4 0,-2-1 0,59-101 0,-26-6 0,-8-4 0,111-366 0,-173 471 0,-4-1 0,9-100 0,-4-166 0,-14 195 0,3-81 0,-9 0 0,-54-434 0,37 589 0,-4 1 0,-2 0 0,-33-74 0,-109-210 0,105 238 0,16 30 0,-5 3 0,-4 2 0,-67-88 0,41 76 0,-140-141 0,87 128 0,-5 5 0,-171-102 0,-197-99 0,255 180 0,-392-143 0,295 164 0,32 12 0,292 89 0,0 0 0,0 2 0,-1 1 0,1 0 0,-35 1 0,11 4 0,-75 11 0,92-6 24,-1 0-1,1 2 0,-38 19 1,44-18-267,0-1-1,-1-1 1,0 0 0,0-2 0,-46 6 0,47-11-6583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5:25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5:31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6935 24 24575,'-108'5'0,"2"4"0,-1 5 0,-135 36 0,185-34 0,0 2 0,1 3 0,-104 55 0,-141 114 0,252-149 0,2 1 0,2 2 0,1 3 0,-48 68 0,90-113 0,-35 47 0,3 2 0,1 1 0,-27 63 0,-64 176 0,56-124 0,-163 407 0,136-324 0,-8 18 0,75-204 0,-3-2 0,-44 65 0,-3-8 0,-6-3 0,-4-4 0,-185 179 0,-264 225 0,534-513 0,-474 470 0,-87 87 0,313-256 0,54-58 0,-78 88 0,34-36 0,-71 79 0,-110 99 0,289-311 0,-112 182 0,185-254 0,-78 133 0,118-188 0,2 1 0,2 0 0,1 1 0,-11 53 0,-33 249 0,53-274 0,2 0 0,3 0 0,10 75 0,-6-121 0,2 0 0,1-1 0,0 0 0,1 0 0,2-1 0,0 1 0,1-2 0,13 20 0,10 11 0,69 76 0,-46-67 0,2-3 0,4-2 0,1-3 0,2-2 0,143 77 0,383 146 0,-384-194 0,4-8 0,2-10 0,297 45 0,441 25 0,11-79 0,-520-62 0,515-78 0,-482 30 0,40-6 0,223-48 0,-647 99 0,210-41 0,286-109 0,-560 155 0,-2 0 0,1-2 0,-1-1 0,-1-1 0,-1-1 0,0-1 0,0-1 0,-2-1 0,0-1 0,-1-1 0,0-1 0,26-35 0,14-29 0,-4-2 0,-4-2 0,67-156 0,-65 109 0,71-282 0,-104 310 0,14-203 0,-25-112 0,-9 325 0,-2-888 0,-7 836 0,-36-206 0,-57-147 0,4 29 0,56 250 0,-44-319 0,10-115 0,47 452 0,-8 2 0,-107-336 0,68 307 0,-84-294 0,68 171 0,43 178 0,-92-224 0,55 230 0,43 94 0,-32-51 0,63 112 0,-1 1 0,0 0 0,-1 1 0,0 0 0,-28-20 0,-156-124 0,71 61 0,-107-93 0,224 182 11,-1 0 0,1 1 0,-1 1 0,-1 0 0,1 0 0,-1 1-1,0 0 1,0 1 0,0 0 0,-21-4 0,2 3-382,0 1-1,-1 1 1,-30 2 0,42 2-6455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7:0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4244 0 24575,'-1666'0'0,"1598"2"0,-1 3 0,1 3 0,1 3 0,-131 39 0,83-10 0,-209 105 0,150-50 0,-314 231 0,384-247 0,-166 167 0,211-183 0,4 3 0,2 2 0,-77 132 0,68-87 0,5 3 0,-67 196 0,100-236 0,4 1 0,4 1 0,2 0 0,5 1 0,-1 118 0,11-156 0,6 109 0,-5-132 0,2 0 0,0 0 0,1 0 0,0-1 0,2 0 0,11 22 0,9 6 0,1 0 0,3-3 0,1 0 0,2-2 0,2-1 0,2-2 0,1-2 0,1-2 0,62 39 0,43 16 0,243 107 0,-259-135 0,1039 417 0,-944-390 0,214 75 0,-252-101 0,1237 366 0,-201-175 0,-1111-232 0,335 47 0,700-18 0,166-52 0,704 5 0,-1420 8 0,260 2 0,-3-38 0,784-18 0,-673 22 0,-157 0 0,767 40 0,1427 11-827,-2162-30 1630,-724 0-795,-1-4 0,210-38 0,518-152-8,-783 179 0,-1-3 0,-1-3 0,0-1 0,-2-4 0,102-65 0,50-51 0,308-276 0,-478 384 0,-1-1 0,-1-2 0,56-83 0,-77 100 0,-2-2 0,-1 0 0,0 0 0,-2-1 0,-1 0 0,-1 0 0,-1-1 0,-1 0 0,4-49 0,-7-64 0,-5 1 0,-6-1 0,-6 2 0,-50-207 0,38 245 0,-4 1 0,-73-154 0,-124-163 0,177 333 0,-64-77 0,87 124 0,-2 2 0,0 1 0,-3 2 0,-57-42 0,8 17 0,-2 4 0,-2 3 0,-182-69 0,-321-82 0,-14 45 0,-278 26 0,373 63 0,-259-10 0,345 39 0,-511-13 0,-628 5 0,1200 33 0,-403-3 0,-127 2 0,25 0 0,-5580 11 0,5475-62 0,421 21 0,-44-5 0,-52-19 0,206 20 0,326 33 0,-102-24 0,107 15 0,-59-18-1365,149 33-5461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7:0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4244 0 24575,'-1666'0'0,"1598"2"0,-1 3 0,1 3 0,1 3 0,-131 39 0,83-10 0,-209 105 0,150-50 0,-314 231 0,384-247 0,-166 167 0,211-183 0,4 3 0,2 2 0,-77 132 0,68-87 0,5 3 0,-67 196 0,100-236 0,4 1 0,4 1 0,2 0 0,5 1 0,-1 118 0,11-156 0,6 109 0,-5-132 0,2 0 0,0 0 0,1 0 0,0-1 0,2 0 0,11 22 0,9 6 0,1 0 0,3-3 0,1 0 0,2-2 0,2-1 0,2-2 0,1-2 0,1-2 0,62 39 0,43 16 0,243 107 0,-259-135 0,1039 417 0,-944-390 0,214 75 0,-252-101 0,1237 366 0,-201-175 0,-1111-232 0,335 47 0,700-18 0,166-52 0,704 5 0,-1420 8 0,260 2 0,-3-38 0,784-18 0,-673 22 0,-157 0 0,767 40 0,1427 11-827,-2162-30 1630,-724 0-795,-1-4 0,210-38 0,518-152-8,-783 179 0,-1-3 0,-1-3 0,0-1 0,-2-4 0,102-65 0,50-51 0,308-276 0,-478 384 0,-1-1 0,-1-2 0,56-83 0,-77 100 0,-2-2 0,-1 0 0,0 0 0,-2-1 0,-1 0 0,-1 0 0,-1-1 0,-1 0 0,4-49 0,-7-64 0,-5 1 0,-6-1 0,-6 2 0,-50-207 0,38 245 0,-4 1 0,-73-154 0,-124-163 0,177 333 0,-64-77 0,87 124 0,-2 2 0,0 1 0,-3 2 0,-57-42 0,8 17 0,-2 4 0,-2 3 0,-182-69 0,-321-82 0,-14 45 0,-278 26 0,373 63 0,-259-10 0,345 39 0,-511-13 0,-628 5 0,1200 33 0,-403-3 0,-127 2 0,25 0 0,-5580 11 0,5475-62 0,421 21 0,-44-5 0,-52-19 0,206 20 0,326 33 0,-102-24 0,107 15 0,-59-18-1365,149 33-5461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7:0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4244 0 24575,'-1666'0'0,"1598"2"0,-1 3 0,1 3 0,1 3 0,-131 39 0,83-10 0,-209 105 0,150-50 0,-314 231 0,384-247 0,-166 167 0,211-183 0,4 3 0,2 2 0,-77 132 0,68-87 0,5 3 0,-67 196 0,100-236 0,4 1 0,4 1 0,2 0 0,5 1 0,-1 118 0,11-156 0,6 109 0,-5-132 0,2 0 0,0 0 0,1 0 0,0-1 0,2 0 0,11 22 0,9 6 0,1 0 0,3-3 0,1 0 0,2-2 0,2-1 0,2-2 0,1-2 0,1-2 0,62 39 0,43 16 0,243 107 0,-259-135 0,1039 417 0,-944-390 0,214 75 0,-252-101 0,1237 366 0,-201-175 0,-1111-232 0,335 47 0,700-18 0,166-52 0,704 5 0,-1420 8 0,260 2 0,-3-38 0,784-18 0,-673 22 0,-157 0 0,767 40 0,1427 11-827,-2162-30 1630,-724 0-795,-1-4 0,210-38 0,518-152-8,-783 179 0,-1-3 0,-1-3 0,0-1 0,-2-4 0,102-65 0,50-51 0,308-276 0,-478 384 0,-1-1 0,-1-2 0,56-83 0,-77 100 0,-2-2 0,-1 0 0,0 0 0,-2-1 0,-1 0 0,-1 0 0,-1-1 0,-1 0 0,4-49 0,-7-64 0,-5 1 0,-6-1 0,-6 2 0,-50-207 0,38 245 0,-4 1 0,-73-154 0,-124-163 0,177 333 0,-64-77 0,87 124 0,-2 2 0,0 1 0,-3 2 0,-57-42 0,8 17 0,-2 4 0,-2 3 0,-182-69 0,-321-82 0,-14 45 0,-278 26 0,373 63 0,-259-10 0,345 39 0,-511-13 0,-628 5 0,1200 33 0,-403-3 0,-127 2 0,25 0 0,-5580 11 0,5475-62 0,421 21 0,-44-5 0,-52-19 0,206 20 0,326 33 0,-102-24 0,107 15 0,-59-18-1365,149 33-5461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5T05:38:40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7531 1 24575,'-5'6'0,"0"1"0,0-1 0,1 1 0,0 1 0,-4 9 0,-13 22 0,-8 0 0,-3-1 0,-1-1 0,-2-2 0,-1-2 0,-2-1 0,-41 28 0,-261 146 0,305-186 0,-144 79 0,-331 130 0,328-164 0,-369 79 0,243-85 0,-214 38 0,-8-34 0,-369-19 0,680-35 0,-160 12 0,-446 84 0,789-98 0,1 1 0,0 2 0,0 1 0,1 2 0,0 1 0,-61 37 0,-118 66 0,102-59 0,62-27 0,1 1 0,-53 48 0,75-59 0,-19 20 0,2 2 0,-58 74 0,41-45 0,-115 109 0,155-160 0,1 2 0,-31 46 0,34-44 0,-2 0 0,-27 28 0,45-52 0,-1 0 0,0-1 0,1 1 0,-1-1 0,0 1 0,1-1 0,-1 1 0,0-1 0,1 0 0,-1 1 0,0-1 0,0 0 0,1 1 0,-1-1 0,0 0 0,0 0 0,0 0 0,0 0 0,1 0 0,-1 0 0,0 0 0,0 0 0,0 0 0,1 0 0,-1 0 0,0 0 0,0-1 0,0 1 0,1 0 0,-1 0 0,0-1 0,0 1 0,1-1 0,-1 1 0,0-1 0,1 1 0,-1-1 0,0 1 0,1-1 0,-1 0 0,1 1 0,-1-2 0,-22-38 0,15 24 0,-8-16 0,1-1 0,1 0 0,-9-36 0,-21-54 0,16 66 0,19 41 0,0 0 0,2-1 0,0 0 0,1 0 0,-6-28 0,-9-57 0,22 132 0,-2-19 0,1-1 0,0 1 0,1-1 0,0 1 0,4 15 0,11 17 0,2 1 0,2-2 0,1 0 0,3-2 0,1-1 0,40 49 0,-45-65 0,-1 0 0,-1 1 0,-1 1 0,18 35 0,-33-57 0,0 0 0,0 0 0,1 0 0,-1 0 0,1 0 0,0-1 0,0 0 0,0 1 0,0-1 0,0 0 0,0 0 0,1-1 0,-1 1 0,1-1 0,-1 1 0,1-1 0,-1 0 0,1-1 0,0 1 0,-1 0 0,1-1 0,0 0 0,4 0 0,14 0 0,-1-2 0,40-6 0,-45 6 0,408-95 0,-312 67 0,72-4-1365,-162 29-5461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5/15/2023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5/15/2023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5/15/2023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5/15/2023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ummer2023/2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10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1.jpeg"/><Relationship Id="rId7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customXml" Target="../ink/ink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hyperlink" Target="https://montana.webex.com/meet/b37k331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summer2023/232/main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lgorithms-4th-Robert-Sedgewick/dp/032157351X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s://www.amazon.com/Data-Structures-Algorithms-Java-6th-ebook/dp/B00JDRQF8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montana.edu/pearsall/classes/msu_resources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jpe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6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89475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Summer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-1" y="6503206"/>
            <a:ext cx="98667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https://www.cs.montana.edu/pearsall/classes/summer2023/232/main.html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3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A2479D16-A7BE-20D5-DA9C-575FE740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xcavators | John Deere US">
            <a:extLst>
              <a:ext uri="{FF2B5EF4-FFF2-40B4-BE49-F238E27FC236}">
                <a16:creationId xmlns:a16="http://schemas.microsoft.com/office/drawing/2014/main" id="{F02C5F27-2BFC-040A-5FAB-0EBA7EB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1794C04-F266-61BC-2D91-EC5545F2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0F986B-82C5-2507-7305-116279CF3E72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E387E8-C616-7C9F-8962-612E5E58FB1F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17E8E3-83A5-D746-DD87-AF5092E48A35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7F5FC-39BB-B0EA-9C8B-0E8BCFC905F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CEBA3-54A7-A349-4EE3-BCB5BCE2C406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8EE-9855-3549-C660-7108DDC37DD9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87178-BED0-F455-97D5-AAA70B7C2D6C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39763-D037-BE4C-6B5C-4517311896B7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0F36B-C27F-BEF0-FD0D-C56A8E29F1B6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1D045-F86B-D2F0-C534-3178BE05E166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240843-9FBF-53F5-0390-DBFA45AD72F9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AA593-AD3B-111D-B5B1-304EF877B2FA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8F0484-78C7-1A4F-E7DB-E4530F899BB7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417AE-F6CE-F31B-9FA8-11D1D6738883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14:cNvPr>
              <p14:cNvContentPartPr/>
              <p14:nvPr/>
            </p14:nvContentPartPr>
            <p14:xfrm>
              <a:off x="137469" y="2604086"/>
              <a:ext cx="8926200" cy="189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69" y="2595086"/>
                <a:ext cx="8943840" cy="19123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8F18DB95-1E48-44C4-9EAC-576C45A1D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472" y="1084390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82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3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A2479D16-A7BE-20D5-DA9C-575FE740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xcavators | John Deere US">
            <a:extLst>
              <a:ext uri="{FF2B5EF4-FFF2-40B4-BE49-F238E27FC236}">
                <a16:creationId xmlns:a16="http://schemas.microsoft.com/office/drawing/2014/main" id="{F02C5F27-2BFC-040A-5FAB-0EBA7EB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1794C04-F266-61BC-2D91-EC5545F2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0F986B-82C5-2507-7305-116279CF3E72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E387E8-C616-7C9F-8962-612E5E58FB1F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17E8E3-83A5-D746-DD87-AF5092E48A35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7F5FC-39BB-B0EA-9C8B-0E8BCFC905F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CEBA3-54A7-A349-4EE3-BCB5BCE2C406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8EE-9855-3549-C660-7108DDC37DD9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87178-BED0-F455-97D5-AAA70B7C2D6C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39763-D037-BE4C-6B5C-4517311896B7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0F36B-C27F-BEF0-FD0D-C56A8E29F1B6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1D045-F86B-D2F0-C534-3178BE05E166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240843-9FBF-53F5-0390-DBFA45AD72F9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AA593-AD3B-111D-B5B1-304EF877B2FA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8F0484-78C7-1A4F-E7DB-E4530F899BB7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417AE-F6CE-F31B-9FA8-11D1D6738883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14:cNvPr>
              <p14:cNvContentPartPr/>
              <p14:nvPr/>
            </p14:nvContentPartPr>
            <p14:xfrm>
              <a:off x="137469" y="2604086"/>
              <a:ext cx="8926200" cy="189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69" y="2595086"/>
                <a:ext cx="8943840" cy="19123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2" descr="Wheeled excavators for sale at BuyADigger, and why should you buy one">
            <a:extLst>
              <a:ext uri="{FF2B5EF4-FFF2-40B4-BE49-F238E27FC236}">
                <a16:creationId xmlns:a16="http://schemas.microsoft.com/office/drawing/2014/main" id="{D5D923DA-F63E-CB0D-16F3-2009F4F4E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6" y="1189263"/>
            <a:ext cx="6092646" cy="457234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C20C7D-7AAD-4E72-58E6-B61B807DDD8D}"/>
              </a:ext>
            </a:extLst>
          </p:cNvPr>
          <p:cNvSpPr/>
          <p:nvPr/>
        </p:nvSpPr>
        <p:spPr>
          <a:xfrm>
            <a:off x="6843239" y="2814501"/>
            <a:ext cx="4468368" cy="24882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We can’t use the best tool for the job unless we know </a:t>
            </a:r>
            <a:r>
              <a:rPr lang="en-US" sz="2800" b="1" u="sng" dirty="0">
                <a:solidFill>
                  <a:sysClr val="windowText" lastClr="000000"/>
                </a:solidFill>
              </a:rPr>
              <a:t>how to use </a:t>
            </a:r>
            <a:r>
              <a:rPr lang="en-US" sz="2800" b="1" dirty="0">
                <a:solidFill>
                  <a:sysClr val="windowText" lastClr="000000"/>
                </a:solidFill>
              </a:rPr>
              <a:t>that tool</a:t>
            </a:r>
          </a:p>
        </p:txBody>
      </p:sp>
    </p:spTree>
    <p:extLst>
      <p:ext uri="{BB962C8B-B14F-4D97-AF65-F5344CB8AC3E}">
        <p14:creationId xmlns:p14="http://schemas.microsoft.com/office/powerpoint/2010/main" val="375520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BF5EC0-CF04-0C28-8148-3EB010A0FDF0}"/>
              </a:ext>
            </a:extLst>
          </p:cNvPr>
          <p:cNvSpPr txBox="1"/>
          <p:nvPr/>
        </p:nvSpPr>
        <p:spPr>
          <a:xfrm>
            <a:off x="1447800" y="381000"/>
            <a:ext cx="790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CSCI 232- </a:t>
            </a:r>
            <a:r>
              <a:rPr lang="en-US" sz="3200" u="sng" dirty="0"/>
              <a:t>Data Structures </a:t>
            </a:r>
            <a:r>
              <a:rPr lang="en-US" sz="3200" dirty="0"/>
              <a:t>and </a:t>
            </a:r>
            <a:r>
              <a:rPr lang="en-US" sz="3200" u="sng" dirty="0"/>
              <a:t>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7BC6D6-8E76-5ECC-F8D5-94BA8661B279}"/>
              </a:ext>
            </a:extLst>
          </p:cNvPr>
          <p:cNvSpPr txBox="1"/>
          <p:nvPr/>
        </p:nvSpPr>
        <p:spPr>
          <a:xfrm>
            <a:off x="1143000" y="2057400"/>
            <a:ext cx="290977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Linked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Stacks/Queues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Hash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Graphs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C8AD02-ABD0-C6D7-82B0-F3F24AEBAE86}"/>
                  </a:ext>
                </a:extLst>
              </p14:cNvPr>
              <p14:cNvContentPartPr/>
              <p14:nvPr/>
            </p14:nvContentPartPr>
            <p14:xfrm>
              <a:off x="2117413" y="994345"/>
              <a:ext cx="2711160" cy="95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C8AD02-ABD0-C6D7-82B0-F3F24AEBAE8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773" y="976705"/>
                <a:ext cx="274680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C9A416-B55A-9B44-A1D8-0712475D0685}"/>
                  </a:ext>
                </a:extLst>
              </p14:cNvPr>
              <p14:cNvContentPartPr/>
              <p14:nvPr/>
            </p14:nvContentPartPr>
            <p14:xfrm>
              <a:off x="7874533" y="994345"/>
              <a:ext cx="588240" cy="784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C9A416-B55A-9B44-A1D8-0712475D06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6533" y="976705"/>
                <a:ext cx="623880" cy="8197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F972E56-179F-75E3-1D6A-574B72EFA547}"/>
              </a:ext>
            </a:extLst>
          </p:cNvPr>
          <p:cNvSpPr txBox="1"/>
          <p:nvPr/>
        </p:nvSpPr>
        <p:spPr>
          <a:xfrm>
            <a:off x="6858000" y="2032483"/>
            <a:ext cx="26019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“Use of tools”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Searching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Routing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910B29-4A4D-93D0-AF1A-97690E639D69}"/>
              </a:ext>
            </a:extLst>
          </p:cNvPr>
          <p:cNvSpPr txBox="1"/>
          <p:nvPr/>
        </p:nvSpPr>
        <p:spPr>
          <a:xfrm>
            <a:off x="76200" y="5401990"/>
            <a:ext cx="8999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data structure </a:t>
            </a:r>
            <a:r>
              <a:rPr lang="en-US" sz="2400" dirty="0"/>
              <a:t>is a mechanism for storing and organizing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C91847-D6B7-3AA8-1AF6-732D31A3A953}"/>
              </a:ext>
            </a:extLst>
          </p:cNvPr>
          <p:cNvSpPr txBox="1"/>
          <p:nvPr/>
        </p:nvSpPr>
        <p:spPr>
          <a:xfrm>
            <a:off x="40105" y="5925415"/>
            <a:ext cx="10673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algorithm</a:t>
            </a:r>
            <a:r>
              <a:rPr lang="en-US" sz="2400" dirty="0"/>
              <a:t> is a series of instructions to be followed to solve some problem</a:t>
            </a:r>
          </a:p>
        </p:txBody>
      </p:sp>
    </p:spTree>
    <p:extLst>
      <p:ext uri="{BB962C8B-B14F-4D97-AF65-F5344CB8AC3E}">
        <p14:creationId xmlns:p14="http://schemas.microsoft.com/office/powerpoint/2010/main" val="250797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72319-4C10-60B5-48B2-FF5A3D7BDA13}"/>
              </a:ext>
            </a:extLst>
          </p:cNvPr>
          <p:cNvSpPr txBox="1"/>
          <p:nvPr/>
        </p:nvSpPr>
        <p:spPr>
          <a:xfrm>
            <a:off x="76200" y="76200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the Summer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57785-564E-CF1F-E0E8-2FAB46CC1B52}"/>
              </a:ext>
            </a:extLst>
          </p:cNvPr>
          <p:cNvSpPr txBox="1"/>
          <p:nvPr/>
        </p:nvSpPr>
        <p:spPr>
          <a:xfrm>
            <a:off x="304800" y="990600"/>
            <a:ext cx="960337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 important data structures we can use in our programs (Trees, Hash Tables, Graphs)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 how we can use those data structures to solve problems (Searching, Sorting, Routing)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Learn techniques used by algorithms to solve a variety of problems (Greedy, Dynamic Programming, Divide and Conquer)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 (Big-O notation)</a:t>
            </a:r>
          </a:p>
        </p:txBody>
      </p:sp>
    </p:spTree>
    <p:extLst>
      <p:ext uri="{BB962C8B-B14F-4D97-AF65-F5344CB8AC3E}">
        <p14:creationId xmlns:p14="http://schemas.microsoft.com/office/powerpoint/2010/main" val="173750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pic>
        <p:nvPicPr>
          <p:cNvPr id="8" name="Picture 7" descr="A picture containing person, person, water, sitting&#10;&#10;Description automatically generated">
            <a:extLst>
              <a:ext uri="{FF2B5EF4-FFF2-40B4-BE49-F238E27FC236}">
                <a16:creationId xmlns:a16="http://schemas.microsoft.com/office/drawing/2014/main" id="{A23AC221-893D-E9EC-0FDD-F753F66FE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20869" y="56056"/>
            <a:ext cx="3046177" cy="2317821"/>
          </a:xfrm>
          <a:prstGeom prst="rect">
            <a:avLst/>
          </a:prstGeom>
        </p:spPr>
      </p:pic>
      <p:pic>
        <p:nvPicPr>
          <p:cNvPr id="2052" name="Picture 4" descr="malware-cluster">
            <a:extLst>
              <a:ext uri="{FF2B5EF4-FFF2-40B4-BE49-F238E27FC236}">
                <a16:creationId xmlns:a16="http://schemas.microsoft.com/office/drawing/2014/main" id="{EC5F0D65-287A-132E-E47C-A43C22E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07" y="3134578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2F245B-5417-7B15-8735-742CDAFB0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15" y="3617268"/>
            <a:ext cx="932280" cy="9322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First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386374" y="2268113"/>
            <a:ext cx="147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12" name="Picture 1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15D3942E-FB92-0421-1198-F8201B435C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72" y="59712"/>
            <a:ext cx="2390780" cy="2988475"/>
          </a:xfrm>
          <a:prstGeom prst="rect">
            <a:avLst/>
          </a:prstGeom>
        </p:spPr>
      </p:pic>
      <p:pic>
        <p:nvPicPr>
          <p:cNvPr id="1028" name="Picture 4" descr="HackerMan (@EmbrazaMan) / Twitter">
            <a:extLst>
              <a:ext uri="{FF2B5EF4-FFF2-40B4-BE49-F238E27FC236}">
                <a16:creationId xmlns:a16="http://schemas.microsoft.com/office/drawing/2014/main" id="{D1EEED91-EED5-0B41-C1E9-5CF5630C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315" y="5290506"/>
            <a:ext cx="992149" cy="9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floor, person, television&#10;&#10;Description automatically generated">
            <a:extLst>
              <a:ext uri="{FF2B5EF4-FFF2-40B4-BE49-F238E27FC236}">
                <a16:creationId xmlns:a16="http://schemas.microsoft.com/office/drawing/2014/main" id="{A3E519AD-CDF5-6876-7126-B00708AF4B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24428"/>
          <a:stretch/>
        </p:blipFill>
        <p:spPr>
          <a:xfrm>
            <a:off x="9747286" y="4511612"/>
            <a:ext cx="2219760" cy="1929326"/>
          </a:xfrm>
          <a:prstGeom prst="rect">
            <a:avLst/>
          </a:prstGeom>
        </p:spPr>
      </p:pic>
      <p:pic>
        <p:nvPicPr>
          <p:cNvPr id="9" name="Picture 8" descr="A cat standing on a table&#10;&#10;Description automatically generated with medium confidence">
            <a:extLst>
              <a:ext uri="{FF2B5EF4-FFF2-40B4-BE49-F238E27FC236}">
                <a16:creationId xmlns:a16="http://schemas.microsoft.com/office/drawing/2014/main" id="{02807C69-A50B-4887-228A-E3F0B8F3D9F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78"/>
          <a:stretch/>
        </p:blipFill>
        <p:spPr>
          <a:xfrm>
            <a:off x="9526759" y="2459609"/>
            <a:ext cx="2325526" cy="192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360218" y="772067"/>
            <a:ext cx="807144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Tuesdays and Thursdays 12:30 – 1:30 PM and during lab time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Webex Room: </a:t>
            </a:r>
            <a:r>
              <a:rPr lang="en-US" dirty="0">
                <a:hlinkClick r:id="rId4"/>
              </a:rPr>
              <a:t>https://montana.webex.com/meet/b37k331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052" name="Picture 4" descr="Center for Biofilm Engineering - Wikipedia">
            <a:extLst>
              <a:ext uri="{FF2B5EF4-FFF2-40B4-BE49-F238E27FC236}">
                <a16:creationId xmlns:a16="http://schemas.microsoft.com/office/drawing/2014/main" id="{BDF3D9B1-ED32-8F91-8DF9-67675F34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E99C4-F11B-492A-DCC8-609EC6536877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(Reese#7171)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9A878-ACDB-A6BE-ED4C-AE7CD73B5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DFE87F-CB45-5A9D-DCE4-AC865D0AD3D5}"/>
              </a:ext>
            </a:extLst>
          </p:cNvPr>
          <p:cNvSpPr txBox="1"/>
          <p:nvPr/>
        </p:nvSpPr>
        <p:spPr>
          <a:xfrm>
            <a:off x="457200" y="4245711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 available on Fridays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07C57-96D1-EAB2-54EE-486C4DD7B2DD}"/>
              </a:ext>
            </a:extLst>
          </p:cNvPr>
          <p:cNvSpPr txBox="1"/>
          <p:nvPr/>
        </p:nvSpPr>
        <p:spPr>
          <a:xfrm>
            <a:off x="457200" y="3306396"/>
            <a:ext cx="547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 can schedule a time to meet with me via my appointment scheduler (Link TBD)</a:t>
            </a:r>
          </a:p>
        </p:txBody>
      </p:sp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MTWR: 10:00 AM – 12:20 PM</a:t>
            </a:r>
          </a:p>
          <a:p>
            <a:r>
              <a:rPr lang="en-US" sz="2400" b="1" dirty="0"/>
              <a:t>Barnard Hall 126</a:t>
            </a:r>
          </a:p>
          <a:p>
            <a:endParaRPr 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457200" y="2939146"/>
            <a:ext cx="952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lectures will be recorded and put on the website (this class can be taken fully remotely), and maybe even livestreamed?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457200" y="5281076"/>
            <a:ext cx="1112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FB3CF-76AB-439B-2E72-F42A6B3E9EF4}"/>
              </a:ext>
            </a:extLst>
          </p:cNvPr>
          <p:cNvSpPr txBox="1"/>
          <p:nvPr/>
        </p:nvSpPr>
        <p:spPr>
          <a:xfrm>
            <a:off x="882097" y="2243757"/>
            <a:ext cx="5170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*there will be a few days where we must meet somewhere else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A1084-4DBA-AED9-E4DF-9B4C18F6DD95}"/>
              </a:ext>
            </a:extLst>
          </p:cNvPr>
          <p:cNvSpPr txBox="1"/>
          <p:nvPr/>
        </p:nvSpPr>
        <p:spPr>
          <a:xfrm>
            <a:off x="167133" y="4123127"/>
            <a:ext cx="11857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lecture for about 60-90 minutes each day, and remaining time will be “lab time”</a:t>
            </a:r>
          </a:p>
        </p:txBody>
      </p:sp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478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(“Lab”)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304800" y="1049854"/>
            <a:ext cx="6128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33333"/>
                </a:solidFill>
                <a:effectLst/>
                <a:latin typeface="Helvetica Neue"/>
              </a:rPr>
              <a:t> 11:00/11:30-ish   to 12:20 PM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503464" y="2611952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Barnard Hall 254</a:t>
            </a:r>
          </a:p>
        </p:txBody>
      </p:sp>
      <p:pic>
        <p:nvPicPr>
          <p:cNvPr id="1026" name="Picture 2" descr="Our Student Success Center">
            <a:extLst>
              <a:ext uri="{FF2B5EF4-FFF2-40B4-BE49-F238E27FC236}">
                <a16:creationId xmlns:a16="http://schemas.microsoft.com/office/drawing/2014/main" id="{114D6BF4-1D26-7188-C694-1700B24D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7" y="169119"/>
            <a:ext cx="4828414" cy="321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211497-B7E3-BC3D-6353-077F67E4BF35}"/>
              </a:ext>
            </a:extLst>
          </p:cNvPr>
          <p:cNvSpPr txBox="1"/>
          <p:nvPr/>
        </p:nvSpPr>
        <p:spPr>
          <a:xfrm>
            <a:off x="163055" y="1746509"/>
            <a:ext cx="3526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(depending on how long I lecture for)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20DA-BEAB-5B1D-CFC9-8181F7DA71F7}"/>
              </a:ext>
            </a:extLst>
          </p:cNvPr>
          <p:cNvSpPr txBox="1"/>
          <p:nvPr/>
        </p:nvSpPr>
        <p:spPr>
          <a:xfrm>
            <a:off x="533400" y="4676768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will be available virtually (via Webex) and in-person to help with any assignments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AFAFC-12EC-01BB-BAE3-374709507679}"/>
              </a:ext>
            </a:extLst>
          </p:cNvPr>
          <p:cNvSpPr txBox="1"/>
          <p:nvPr/>
        </p:nvSpPr>
        <p:spPr>
          <a:xfrm>
            <a:off x="533400" y="3652113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Attendance is not required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Taking a Summer Class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89896-5B34-47FB-B9A2-49799D7367F8}"/>
              </a:ext>
            </a:extLst>
          </p:cNvPr>
          <p:cNvSpPr txBox="1"/>
          <p:nvPr/>
        </p:nvSpPr>
        <p:spPr>
          <a:xfrm>
            <a:off x="381000" y="1215775"/>
            <a:ext cx="112403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6-week Summer class. We cover 16-weeks of content in only 6 weeks.</a:t>
            </a:r>
          </a:p>
          <a:p>
            <a:endParaRPr lang="en-US" sz="2400" dirty="0"/>
          </a:p>
          <a:p>
            <a:r>
              <a:rPr lang="en-US" sz="2400" dirty="0"/>
              <a:t>This class moves fast, and you can expect 1-2 assignments due every week.</a:t>
            </a:r>
          </a:p>
          <a:p>
            <a:endParaRPr lang="en-US" sz="2400" dirty="0"/>
          </a:p>
          <a:p>
            <a:r>
              <a:rPr lang="en-US" sz="2400" dirty="0"/>
              <a:t>Do not fall behind, and do not slack off, otherwise this class will be tough</a:t>
            </a:r>
          </a:p>
          <a:p>
            <a:endParaRPr lang="en-US" sz="2400" dirty="0"/>
          </a:p>
          <a:p>
            <a:r>
              <a:rPr lang="en-US" sz="2400" dirty="0"/>
              <a:t>You probably won’t learn as much compared to a 16-week offering of 232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Be ready to put in several hours a week into this class.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I am very flexible– I understand people have summer plans and are working part-time/full-time. If you need anything just let me know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8FB43-A7BA-975E-11A0-C2205E6F332D}"/>
              </a:ext>
            </a:extLst>
          </p:cNvPr>
          <p:cNvSpPr txBox="1"/>
          <p:nvPr/>
        </p:nvSpPr>
        <p:spPr>
          <a:xfrm>
            <a:off x="304800" y="5882627"/>
            <a:ext cx="6210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class can be taken fully online/remotely</a:t>
            </a:r>
          </a:p>
        </p:txBody>
      </p:sp>
    </p:spTree>
    <p:extLst>
      <p:ext uri="{BB962C8B-B14F-4D97-AF65-F5344CB8AC3E}">
        <p14:creationId xmlns:p14="http://schemas.microsoft.com/office/powerpoint/2010/main" val="58048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EE04FF-C0C6-0A27-082D-885237F64E00}"/>
              </a:ext>
            </a:extLst>
          </p:cNvPr>
          <p:cNvSpPr txBox="1"/>
          <p:nvPr/>
        </p:nvSpPr>
        <p:spPr>
          <a:xfrm>
            <a:off x="76200" y="1822137"/>
            <a:ext cx="6024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https://www.cs.montana.edu/pearsall/classes/summer2023/232/main.html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9B26D-C62E-7173-C88D-83CEFBDD9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598730"/>
            <a:ext cx="5599051" cy="3594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7A3A9-EC3B-733A-0ABF-AA774D00B03B}"/>
              </a:ext>
            </a:extLst>
          </p:cNvPr>
          <p:cNvSpPr txBox="1"/>
          <p:nvPr/>
        </p:nvSpPr>
        <p:spPr>
          <a:xfrm>
            <a:off x="7418672" y="535707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232 notifications by typing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!join-232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D1451-A762-BE9B-77AB-332328208679}"/>
              </a:ext>
            </a:extLst>
          </p:cNvPr>
          <p:cNvSpPr txBox="1"/>
          <p:nvPr/>
        </p:nvSpPr>
        <p:spPr>
          <a:xfrm>
            <a:off x="804926" y="2209748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schedule will change a lot)</a:t>
            </a:r>
          </a:p>
        </p:txBody>
      </p:sp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443999" y="173420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00CA59-44B3-4DC6-873E-B75AEDE8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104900"/>
            <a:ext cx="408377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871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CSCI 132- Basic Data Structures and Algorithms (Required)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246- Discrete Structures (Recommended)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85327-1C71-4883-D957-CFFE1DB5ED6C}"/>
              </a:ext>
            </a:extLst>
          </p:cNvPr>
          <p:cNvSpPr txBox="1"/>
          <p:nvPr/>
        </p:nvSpPr>
        <p:spPr>
          <a:xfrm>
            <a:off x="1447800" y="2286168"/>
            <a:ext cx="3728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*You will be totally fine if you have taken 246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9782E2-FDB4-5639-03E7-5686BE624C7F}"/>
              </a:ext>
            </a:extLst>
          </p:cNvPr>
          <p:cNvSpPr txBox="1"/>
          <p:nvPr/>
        </p:nvSpPr>
        <p:spPr>
          <a:xfrm>
            <a:off x="533400" y="3276600"/>
            <a:ext cx="9169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  <a:latin typeface="Helvetica Neue"/>
              </a:rPr>
              <a:t>Before taking this class, you should feel comfortable basic Java programming, be comfortable using the following data structures: arrays, linked lists, stacks, queues, be comfortable with basic recursion, and how to analyze an algorithm using big-O notation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4046E-19BF-FCD7-254A-2979CB236658}"/>
              </a:ext>
            </a:extLst>
          </p:cNvPr>
          <p:cNvSpPr txBox="1"/>
          <p:nvPr/>
        </p:nvSpPr>
        <p:spPr>
          <a:xfrm>
            <a:off x="528506" y="5105400"/>
            <a:ext cx="929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(If you are not familiar with any of this stuff, you should take some time to review it this week. My CSCI 132 course is available and may be helpful)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95218" y="838658"/>
            <a:ext cx="72247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(Optional) Algorithms (4th Edition) by Sedgewick and Wayne.</a:t>
            </a:r>
            <a:endParaRPr lang="en-US" b="0" i="0" u="none" strike="noStrike" dirty="0">
              <a:solidFill>
                <a:srgbClr val="337AB7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4"/>
              </a:rPr>
              <a:t>(Optional) 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4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4"/>
              </a:rPr>
              <a:t>, and Goldwasser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</a:rPr>
              <a:t> (CSCI 132 textbook)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5249D-E7F1-0B01-F351-F0405040FFE1}"/>
              </a:ext>
            </a:extLst>
          </p:cNvPr>
          <p:cNvSpPr txBox="1"/>
          <p:nvPr/>
        </p:nvSpPr>
        <p:spPr>
          <a:xfrm>
            <a:off x="304800" y="609600"/>
            <a:ext cx="6952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have one TA, who will grade all your labs and programs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F9213-E3F9-0214-BA2F-B7768705E536}"/>
              </a:ext>
            </a:extLst>
          </p:cNvPr>
          <p:cNvSpPr txBox="1"/>
          <p:nvPr/>
        </p:nvSpPr>
        <p:spPr>
          <a:xfrm>
            <a:off x="1485900" y="1910293"/>
            <a:ext cx="521809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i="0" dirty="0" err="1">
                <a:solidFill>
                  <a:srgbClr val="333333"/>
                </a:solidFill>
                <a:effectLst/>
                <a:latin typeface="Helvetica Neue"/>
              </a:rPr>
              <a:t>Adiesha</a:t>
            </a:r>
            <a:r>
              <a:rPr lang="en-US" sz="3200" b="1" i="0" dirty="0">
                <a:solidFill>
                  <a:srgbClr val="333333"/>
                </a:solidFill>
                <a:effectLst/>
                <a:latin typeface="Helvetica Neue"/>
              </a:rPr>
              <a:t> Liyanage</a:t>
            </a:r>
          </a:p>
          <a:p>
            <a:endParaRPr lang="en-US" sz="3200" dirty="0"/>
          </a:p>
          <a:p>
            <a:r>
              <a:rPr lang="en-US" sz="3200" dirty="0"/>
              <a:t>Email: (see syllabus)</a:t>
            </a:r>
          </a:p>
          <a:p>
            <a:endParaRPr lang="en-US" sz="3200" dirty="0"/>
          </a:p>
          <a:p>
            <a:r>
              <a:rPr lang="en-US" sz="3200" dirty="0"/>
              <a:t>Office Hours: (see syllabus)</a:t>
            </a:r>
          </a:p>
          <a:p>
            <a:endParaRPr lang="en-US" sz="3200" dirty="0"/>
          </a:p>
        </p:txBody>
      </p:sp>
      <p:pic>
        <p:nvPicPr>
          <p:cNvPr id="2050" name="Picture 2" descr="Adiesha Liyanage - Quora">
            <a:extLst>
              <a:ext uri="{FF2B5EF4-FFF2-40B4-BE49-F238E27FC236}">
                <a16:creationId xmlns:a16="http://schemas.microsoft.com/office/drawing/2014/main" id="{A346DE94-6046-E46A-71A3-98EADD82D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16" y="20574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BB2B7-6776-5509-AB12-F22D751E436C}"/>
              </a:ext>
            </a:extLst>
          </p:cNvPr>
          <p:cNvSpPr txBox="1"/>
          <p:nvPr/>
        </p:nvSpPr>
        <p:spPr>
          <a:xfrm>
            <a:off x="685800" y="5257800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you have any questions about grades, you should ask him first. He can also help with 232 assignments</a:t>
            </a:r>
          </a:p>
        </p:txBody>
      </p:sp>
    </p:spTree>
    <p:extLst>
      <p:ext uri="{BB962C8B-B14F-4D97-AF65-F5344CB8AC3E}">
        <p14:creationId xmlns:p14="http://schemas.microsoft.com/office/powerpoint/2010/main" val="2089209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33470" y="1347847"/>
            <a:ext cx="119250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35% - Labs (7 labs @ ~5% each, I will drop your lowest grade)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 (4 programs @ 10%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Online Quizzes (3 quizzes @ 5%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</a:t>
            </a:r>
            <a:r>
              <a:rPr lang="en-US" sz="3200" dirty="0">
                <a:solidFill>
                  <a:srgbClr val="333333"/>
                </a:solidFill>
                <a:latin typeface="Helvetica Neue"/>
              </a:rPr>
              <a:t>Participation/Check-in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457200" y="688991"/>
            <a:ext cx="1094562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Labs (35%)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 (1-2 a week)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@ 11:59 PM on specified day to D2L (submit .java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get help by coming to “lab”, office hours, or my Webex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 labs in total, but 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can work alone or with a partner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will try to give you at least a week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Programs will usually be at 11:59 PM on the specified date (submit .java files)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by coming to “lab”, office hours, or my Webex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work alone or with a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Quizzes (15%)</a:t>
            </a:r>
          </a:p>
          <a:p>
            <a:endParaRPr lang="en-US" sz="2400" dirty="0"/>
          </a:p>
          <a:p>
            <a:r>
              <a:rPr lang="en-US" sz="2400" dirty="0"/>
              <a:t>Three quizzes (End of weeks 2, 4, and 6)</a:t>
            </a:r>
          </a:p>
          <a:p>
            <a:endParaRPr lang="en-US" sz="2400" dirty="0"/>
          </a:p>
          <a:p>
            <a:r>
              <a:rPr lang="en-US" sz="2400" dirty="0"/>
              <a:t>Will be administered through D2L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Will open at 6 AM, must be completed by 11:59 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timed, but you only get 1 attempt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Should take less than 1 hour. Questions consist of multiple choice, true/false, and short answer, maybe a little bit of coding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127535" y="811976"/>
            <a:ext cx="1170575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Participations/Check-in (10%)</a:t>
            </a:r>
          </a:p>
          <a:p>
            <a:endParaRPr lang="en-US" sz="2400" dirty="0"/>
          </a:p>
          <a:p>
            <a:r>
              <a:rPr lang="en-US" sz="2400" dirty="0"/>
              <a:t>Helps me make sure you are keeping up and doing ok in the class</a:t>
            </a:r>
          </a:p>
          <a:p>
            <a:endParaRPr lang="en-US" sz="2400" dirty="0"/>
          </a:p>
          <a:p>
            <a:r>
              <a:rPr lang="en-US" sz="2400" dirty="0"/>
              <a:t>Very easy 10%. You can earn these points in a variety of ways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Attend lecture (don’t need to attend all of them)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Attend “lab” or office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Schedule a check-in meeting with Reese (Office hours or appointment scheduler)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If you are taking the class fully online, you need to meet with me at least </a:t>
            </a:r>
            <a:r>
              <a:rPr lang="en-US" sz="2400" b="1" u="sng" dirty="0"/>
              <a:t>twice</a:t>
            </a:r>
            <a:r>
              <a:rPr lang="en-US" sz="2400" b="1" dirty="0"/>
              <a:t> during the summer (short check-in meeting)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182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9276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original.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original.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443999" y="1734203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B800-1813-D46F-8E62-1194BA31E9D0}"/>
              </a:ext>
            </a:extLst>
          </p:cNvPr>
          <p:cNvSpPr txBox="1"/>
          <p:nvPr/>
        </p:nvSpPr>
        <p:spPr>
          <a:xfrm>
            <a:off x="2281016" y="2737335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</p:spTree>
    <p:extLst>
      <p:ext uri="{BB962C8B-B14F-4D97-AF65-F5344CB8AC3E}">
        <p14:creationId xmlns:p14="http://schemas.microsoft.com/office/powerpoint/2010/main" val="677324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DE011-5745-D6B5-4953-9756C070967D}"/>
              </a:ext>
            </a:extLst>
          </p:cNvPr>
          <p:cNvSpPr/>
          <p:nvPr/>
        </p:nvSpPr>
        <p:spPr>
          <a:xfrm>
            <a:off x="2590800" y="2971800"/>
            <a:ext cx="3962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Deductions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D7092-9B16-4168-4258-EF6D6AB5EF5C}"/>
              </a:ext>
            </a:extLst>
          </p:cNvPr>
          <p:cNvSpPr txBox="1"/>
          <p:nvPr/>
        </p:nvSpPr>
        <p:spPr>
          <a:xfrm>
            <a:off x="685800" y="1295400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must submit code that </a:t>
            </a:r>
            <a:r>
              <a:rPr lang="en-US" sz="2400" b="1" dirty="0"/>
              <a:t>compiles</a:t>
            </a:r>
            <a:r>
              <a:rPr lang="en-US" sz="2400" dirty="0"/>
              <a:t>. Code that does not compile will receive an automatic 0%.</a:t>
            </a:r>
          </a:p>
          <a:p>
            <a:endParaRPr lang="en-US" sz="2400" dirty="0"/>
          </a:p>
          <a:p>
            <a:r>
              <a:rPr lang="en-US" sz="2400" dirty="0"/>
              <a:t>If your code compiles and runs, but doesn’t work, or has errors later on, that is ok.</a:t>
            </a:r>
          </a:p>
          <a:p>
            <a:endParaRPr lang="en-US" sz="2400" dirty="0"/>
          </a:p>
          <a:p>
            <a:r>
              <a:rPr lang="en-US" sz="2400" dirty="0" err="1"/>
              <a:t>Adiesha</a:t>
            </a:r>
            <a:r>
              <a:rPr lang="en-US" sz="2400" dirty="0"/>
              <a:t> or I should not need to fix your code in order for it to compile</a:t>
            </a:r>
          </a:p>
        </p:txBody>
      </p:sp>
    </p:spTree>
    <p:extLst>
      <p:ext uri="{BB962C8B-B14F-4D97-AF65-F5344CB8AC3E}">
        <p14:creationId xmlns:p14="http://schemas.microsoft.com/office/powerpoint/2010/main" val="1607048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050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5724525" cy="323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381000" y="1308669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Keep up. Come to class or watch the lectures </a:t>
            </a:r>
            <a:r>
              <a:rPr lang="en-US" sz="2400" i="1" dirty="0"/>
              <a:t>the day of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342900" y="3010176"/>
            <a:ext cx="533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 started on assignments early (especially programs)!</a:t>
            </a:r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Get help when you need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Enjoy your summer first</a:t>
            </a:r>
          </a:p>
        </p:txBody>
      </p:sp>
    </p:spTree>
    <p:extLst>
      <p:ext uri="{BB962C8B-B14F-4D97-AF65-F5344CB8AC3E}">
        <p14:creationId xmlns:p14="http://schemas.microsoft.com/office/powerpoint/2010/main" val="234129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DA328-1D34-D8D4-7A5E-EBEE6F24D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5" y="366818"/>
            <a:ext cx="5191125" cy="549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2ACFC-C107-E9EE-3B12-78B5E7F5E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664" y="1048980"/>
            <a:ext cx="5334000" cy="2380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50AC2-90B4-0DCB-B036-33D6E8AC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064" y="4020780"/>
            <a:ext cx="3581400" cy="1262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50128-3099-C3CC-D10D-24E719E19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506" y="2344380"/>
            <a:ext cx="2305050" cy="352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0098BA-B67D-F7E6-BC58-DAB121BDF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664" y="5371989"/>
            <a:ext cx="4352925" cy="1019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7C0CE0-C64C-3124-618F-89104BE5F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772" y="741703"/>
            <a:ext cx="5200650" cy="1266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48D045-23BC-8E59-0AD3-1099A9CFC247}"/>
              </a:ext>
            </a:extLst>
          </p:cNvPr>
          <p:cNvSpPr txBox="1"/>
          <p:nvPr/>
        </p:nvSpPr>
        <p:spPr>
          <a:xfrm>
            <a:off x="381000" y="104561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Student.java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845C5C-49C3-A01F-D3D5-E1600222090F}"/>
              </a:ext>
            </a:extLst>
          </p:cNvPr>
          <p:cNvSpPr txBox="1"/>
          <p:nvPr/>
        </p:nvSpPr>
        <p:spPr>
          <a:xfrm>
            <a:off x="6011779" y="76481"/>
            <a:ext cx="6144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StudentDatabaseDemo.java</a:t>
            </a:r>
          </a:p>
        </p:txBody>
      </p:sp>
    </p:spTree>
    <p:extLst>
      <p:ext uri="{BB962C8B-B14F-4D97-AF65-F5344CB8AC3E}">
        <p14:creationId xmlns:p14="http://schemas.microsoft.com/office/powerpoint/2010/main" val="15392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508124" y="1276542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B800-1813-D46F-8E62-1194BA31E9D0}"/>
              </a:ext>
            </a:extLst>
          </p:cNvPr>
          <p:cNvSpPr txBox="1"/>
          <p:nvPr/>
        </p:nvSpPr>
        <p:spPr>
          <a:xfrm>
            <a:off x="2281016" y="2737335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pic>
        <p:nvPicPr>
          <p:cNvPr id="8" name="Picture 2" descr="90 Burying Dead Fish Images, Stock Photos &amp; Vectors | Shutterstock">
            <a:extLst>
              <a:ext uri="{FF2B5EF4-FFF2-40B4-BE49-F238E27FC236}">
                <a16:creationId xmlns:a16="http://schemas.microsoft.com/office/drawing/2014/main" id="{49D3866E-6A92-9167-BE40-8504A71B6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09"/>
          <a:stretch/>
        </p:blipFill>
        <p:spPr bwMode="auto">
          <a:xfrm>
            <a:off x="5352597" y="2292442"/>
            <a:ext cx="2751884" cy="166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F710C5-D59E-77FF-4CA9-404568E34CE2}"/>
              </a:ext>
            </a:extLst>
          </p:cNvPr>
          <p:cNvSpPr txBox="1"/>
          <p:nvPr/>
        </p:nvSpPr>
        <p:spPr>
          <a:xfrm>
            <a:off x="5352597" y="181163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Burying your pet goldfish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6A3596A-C5F7-31DD-2754-75460911FE6F}"/>
                  </a:ext>
                </a:extLst>
              </p14:cNvPr>
              <p14:cNvContentPartPr/>
              <p14:nvPr/>
            </p14:nvContentPartPr>
            <p14:xfrm>
              <a:off x="254413" y="1626865"/>
              <a:ext cx="2072160" cy="1476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6A3596A-C5F7-31DD-2754-75460911FE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773" y="1609225"/>
                <a:ext cx="2107800" cy="15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99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508124" y="1276542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B800-1813-D46F-8E62-1194BA31E9D0}"/>
              </a:ext>
            </a:extLst>
          </p:cNvPr>
          <p:cNvSpPr txBox="1"/>
          <p:nvPr/>
        </p:nvSpPr>
        <p:spPr>
          <a:xfrm>
            <a:off x="2152120" y="2652582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D185CB-8DC0-5BD5-60BC-369B4FE32CA8}"/>
                  </a:ext>
                </a:extLst>
              </p14:cNvPr>
              <p14:cNvContentPartPr/>
              <p14:nvPr/>
            </p14:nvContentPartPr>
            <p14:xfrm>
              <a:off x="4932253" y="4050385"/>
              <a:ext cx="3602160" cy="208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D185CB-8DC0-5BD5-60BC-369B4FE32C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4253" y="4032385"/>
                <a:ext cx="3637800" cy="21225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DE5791C-E37F-BB87-2079-A28ECD33131E}"/>
              </a:ext>
            </a:extLst>
          </p:cNvPr>
          <p:cNvSpPr txBox="1"/>
          <p:nvPr/>
        </p:nvSpPr>
        <p:spPr>
          <a:xfrm>
            <a:off x="4516630" y="2386464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Building Express tunnel to Bridger Bowl</a:t>
            </a:r>
          </a:p>
        </p:txBody>
      </p:sp>
      <p:pic>
        <p:nvPicPr>
          <p:cNvPr id="18" name="Picture 2" descr="Deep Thinking – Underground Solutions">
            <a:extLst>
              <a:ext uri="{FF2B5EF4-FFF2-40B4-BE49-F238E27FC236}">
                <a16:creationId xmlns:a16="http://schemas.microsoft.com/office/drawing/2014/main" id="{A45798F1-1A0A-DFCF-D8E3-8F1CE98F2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801062"/>
            <a:ext cx="2933700" cy="19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508124" y="1276542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B800-1813-D46F-8E62-1194BA31E9D0}"/>
              </a:ext>
            </a:extLst>
          </p:cNvPr>
          <p:cNvSpPr txBox="1"/>
          <p:nvPr/>
        </p:nvSpPr>
        <p:spPr>
          <a:xfrm>
            <a:off x="2152120" y="2652582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41798-4D52-277A-9096-A38208E070D8}"/>
              </a:ext>
            </a:extLst>
          </p:cNvPr>
          <p:cNvSpPr txBox="1"/>
          <p:nvPr/>
        </p:nvSpPr>
        <p:spPr>
          <a:xfrm>
            <a:off x="4845219" y="2492174"/>
            <a:ext cx="2054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Creating the foundation for a house</a:t>
            </a:r>
          </a:p>
        </p:txBody>
      </p:sp>
      <p:pic>
        <p:nvPicPr>
          <p:cNvPr id="13" name="Picture 2" descr="Excavation Company | Rochester NY | All County">
            <a:extLst>
              <a:ext uri="{FF2B5EF4-FFF2-40B4-BE49-F238E27FC236}">
                <a16:creationId xmlns:a16="http://schemas.microsoft.com/office/drawing/2014/main" id="{0FFFFBCB-F014-F3EB-C0B8-007C041FE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2" y="2048821"/>
            <a:ext cx="2514599" cy="18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81D014-E3AA-FE72-C4F3-02B5B39C5300}"/>
                  </a:ext>
                </a:extLst>
              </p14:cNvPr>
              <p14:cNvContentPartPr/>
              <p14:nvPr/>
            </p14:nvContentPartPr>
            <p14:xfrm>
              <a:off x="1213453" y="3679225"/>
              <a:ext cx="3007440" cy="269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81D014-E3AA-FE72-C4F3-02B5B39C53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5813" y="3661225"/>
                <a:ext cx="3043080" cy="27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46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2057400" y="609600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7" name="Picture 6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0C128911-2EB3-453C-8F6A-B22B5FFC7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04812" y="1501462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xcavators | John Deere US">
            <a:extLst>
              <a:ext uri="{FF2B5EF4-FFF2-40B4-BE49-F238E27FC236}">
                <a16:creationId xmlns:a16="http://schemas.microsoft.com/office/drawing/2014/main" id="{348C030C-A9BF-8E52-EB85-8E48317C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1282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38BE5751-864E-8205-ED33-093A38F2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208394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ater Well Drilling | Simco Drilling Equipment">
            <a:extLst>
              <a:ext uri="{FF2B5EF4-FFF2-40B4-BE49-F238E27FC236}">
                <a16:creationId xmlns:a16="http://schemas.microsoft.com/office/drawing/2014/main" id="{15AC5ADB-EA30-1132-BB9F-7915A7D7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91" y="1545318"/>
            <a:ext cx="3032469" cy="3040916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CA4E7-1850-1769-5046-630517B931F2}"/>
              </a:ext>
            </a:extLst>
          </p:cNvPr>
          <p:cNvSpPr txBox="1"/>
          <p:nvPr/>
        </p:nvSpPr>
        <p:spPr>
          <a:xfrm>
            <a:off x="3508124" y="1276542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many tools that will dig a hole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7B800-1813-D46F-8E62-1194BA31E9D0}"/>
              </a:ext>
            </a:extLst>
          </p:cNvPr>
          <p:cNvSpPr txBox="1"/>
          <p:nvPr/>
        </p:nvSpPr>
        <p:spPr>
          <a:xfrm>
            <a:off x="2152120" y="2652582"/>
            <a:ext cx="2300630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tool for the job?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39167-A5C4-D528-6042-E6F6BE43650C}"/>
              </a:ext>
            </a:extLst>
          </p:cNvPr>
          <p:cNvSpPr txBox="1"/>
          <p:nvPr/>
        </p:nvSpPr>
        <p:spPr>
          <a:xfrm>
            <a:off x="4605756" y="2580282"/>
            <a:ext cx="2516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Digging a Well for water</a:t>
            </a:r>
          </a:p>
        </p:txBody>
      </p:sp>
      <p:pic>
        <p:nvPicPr>
          <p:cNvPr id="17" name="Picture 2" descr="Well Types | Missouri Department of Natural Resources">
            <a:extLst>
              <a:ext uri="{FF2B5EF4-FFF2-40B4-BE49-F238E27FC236}">
                <a16:creationId xmlns:a16="http://schemas.microsoft.com/office/drawing/2014/main" id="{5FDE8668-DBB0-CEF9-8EEB-64346515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550" y="1985712"/>
            <a:ext cx="2612789" cy="183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F7C3D3A-3D6A-B93F-98B0-473C3EBBD8CE}"/>
                  </a:ext>
                </a:extLst>
              </p14:cNvPr>
              <p14:cNvContentPartPr/>
              <p14:nvPr/>
            </p14:nvContentPartPr>
            <p14:xfrm>
              <a:off x="11173213" y="129926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F7C3D3A-3D6A-B93F-98B0-473C3EBBD8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55213" y="12812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720B844-67FB-0324-991B-46846F2055D8}"/>
                  </a:ext>
                </a:extLst>
              </p14:cNvPr>
              <p14:cNvContentPartPr/>
              <p14:nvPr/>
            </p14:nvContentPartPr>
            <p14:xfrm>
              <a:off x="8668693" y="1282705"/>
              <a:ext cx="3363480" cy="371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720B844-67FB-0324-991B-46846F2055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50693" y="1264705"/>
                <a:ext cx="3399120" cy="37512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A12D31C-C3CF-FB06-6B33-FF0467FADA10}"/>
              </a:ext>
            </a:extLst>
          </p:cNvPr>
          <p:cNvSpPr txBox="1"/>
          <p:nvPr/>
        </p:nvSpPr>
        <p:spPr>
          <a:xfrm>
            <a:off x="8656149" y="5062457"/>
            <a:ext cx="3376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can’t use the best tool for the job unless we know that tool exists!</a:t>
            </a:r>
          </a:p>
        </p:txBody>
      </p:sp>
    </p:spTree>
    <p:extLst>
      <p:ext uri="{BB962C8B-B14F-4D97-AF65-F5344CB8AC3E}">
        <p14:creationId xmlns:p14="http://schemas.microsoft.com/office/powerpoint/2010/main" val="1221931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3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A2479D16-A7BE-20D5-DA9C-575FE740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xcavators | John Deere US">
            <a:extLst>
              <a:ext uri="{FF2B5EF4-FFF2-40B4-BE49-F238E27FC236}">
                <a16:creationId xmlns:a16="http://schemas.microsoft.com/office/drawing/2014/main" id="{F02C5F27-2BFC-040A-5FAB-0EBA7EB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1794C04-F266-61BC-2D91-EC5545F2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0F986B-82C5-2507-7305-116279CF3E72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E387E8-C616-7C9F-8962-612E5E58FB1F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17E8E3-83A5-D746-DD87-AF5092E48A35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7F5FC-39BB-B0EA-9C8B-0E8BCFC905F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CEBA3-54A7-A349-4EE3-BCB5BCE2C406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8EE-9855-3549-C660-7108DDC37DD9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87178-BED0-F455-97D5-AAA70B7C2D6C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39763-D037-BE4C-6B5C-4517311896B7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0F36B-C27F-BEF0-FD0D-C56A8E29F1B6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1D045-F86B-D2F0-C534-3178BE05E166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240843-9FBF-53F5-0390-DBFA45AD72F9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AA593-AD3B-111D-B5B1-304EF877B2FA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8F0484-78C7-1A4F-E7DB-E4530F899BB7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417AE-F6CE-F31B-9FA8-11D1D6738883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</p:spTree>
    <p:extLst>
      <p:ext uri="{BB962C8B-B14F-4D97-AF65-F5344CB8AC3E}">
        <p14:creationId xmlns:p14="http://schemas.microsoft.com/office/powerpoint/2010/main" val="165106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6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0" y="-25722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What do you need to dig a hole?</a:t>
            </a:r>
          </a:p>
        </p:txBody>
      </p:sp>
      <p:pic>
        <p:nvPicPr>
          <p:cNvPr id="13" name="Picture 2" descr="Blue Hawk 20-in Wood D-Handle Digging Shovel in the Shovels &amp; Spades  department at Lowes.com">
            <a:extLst>
              <a:ext uri="{FF2B5EF4-FFF2-40B4-BE49-F238E27FC236}">
                <a16:creationId xmlns:a16="http://schemas.microsoft.com/office/drawing/2014/main" id="{A2479D16-A7BE-20D5-DA9C-575FE740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75187">
            <a:off x="423089" y="1135636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xcavators | John Deere US">
            <a:extLst>
              <a:ext uri="{FF2B5EF4-FFF2-40B4-BE49-F238E27FC236}">
                <a16:creationId xmlns:a16="http://schemas.microsoft.com/office/drawing/2014/main" id="{F02C5F27-2BFC-040A-5FAB-0EBA7EBBE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" y="2717826"/>
            <a:ext cx="3032468" cy="17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orld's largest hard rock water tunnel boring machine debuts in Dallas -  Dallas City News">
            <a:extLst>
              <a:ext uri="{FF2B5EF4-FFF2-40B4-BE49-F238E27FC236}">
                <a16:creationId xmlns:a16="http://schemas.microsoft.com/office/drawing/2014/main" id="{E1794C04-F266-61BC-2D91-EC5545F29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631676"/>
            <a:ext cx="2802825" cy="157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0F986B-82C5-2507-7305-116279CF3E72}"/>
              </a:ext>
            </a:extLst>
          </p:cNvPr>
          <p:cNvCxnSpPr>
            <a:cxnSpLocks/>
          </p:cNvCxnSpPr>
          <p:nvPr/>
        </p:nvCxnSpPr>
        <p:spPr>
          <a:xfrm>
            <a:off x="304800" y="2619375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E387E8-C616-7C9F-8962-612E5E58FB1F}"/>
              </a:ext>
            </a:extLst>
          </p:cNvPr>
          <p:cNvCxnSpPr>
            <a:cxnSpLocks/>
          </p:cNvCxnSpPr>
          <p:nvPr/>
        </p:nvCxnSpPr>
        <p:spPr>
          <a:xfrm>
            <a:off x="304800" y="4495800"/>
            <a:ext cx="8052531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17E8E3-83A5-D746-DD87-AF5092E48A35}"/>
              </a:ext>
            </a:extLst>
          </p:cNvPr>
          <p:cNvCxnSpPr>
            <a:cxnSpLocks/>
          </p:cNvCxnSpPr>
          <p:nvPr/>
        </p:nvCxnSpPr>
        <p:spPr>
          <a:xfrm>
            <a:off x="3352800" y="914400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97F5FC-39BB-B0EA-9C8B-0E8BCFC905F8}"/>
              </a:ext>
            </a:extLst>
          </p:cNvPr>
          <p:cNvCxnSpPr>
            <a:cxnSpLocks/>
          </p:cNvCxnSpPr>
          <p:nvPr/>
        </p:nvCxnSpPr>
        <p:spPr>
          <a:xfrm>
            <a:off x="6324600" y="839111"/>
            <a:ext cx="0" cy="54864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3CEBA3-54A7-A349-4EE3-BCB5BCE2C406}"/>
              </a:ext>
            </a:extLst>
          </p:cNvPr>
          <p:cNvCxnSpPr>
            <a:cxnSpLocks/>
          </p:cNvCxnSpPr>
          <p:nvPr/>
        </p:nvCxnSpPr>
        <p:spPr>
          <a:xfrm>
            <a:off x="326161" y="1295400"/>
            <a:ext cx="81320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EAE08EE-9855-3549-C660-7108DDC37DD9}"/>
              </a:ext>
            </a:extLst>
          </p:cNvPr>
          <p:cNvSpPr txBox="1"/>
          <p:nvPr/>
        </p:nvSpPr>
        <p:spPr>
          <a:xfrm>
            <a:off x="4425203" y="778133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D87178-BED0-F455-97D5-AAA70B7C2D6C}"/>
              </a:ext>
            </a:extLst>
          </p:cNvPr>
          <p:cNvSpPr txBox="1"/>
          <p:nvPr/>
        </p:nvSpPr>
        <p:spPr>
          <a:xfrm>
            <a:off x="6810579" y="76691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39763-D037-BE4C-6B5C-4517311896B7}"/>
              </a:ext>
            </a:extLst>
          </p:cNvPr>
          <p:cNvSpPr txBox="1"/>
          <p:nvPr/>
        </p:nvSpPr>
        <p:spPr>
          <a:xfrm>
            <a:off x="3886200" y="1373398"/>
            <a:ext cx="1665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A0F36B-C27F-BEF0-FD0D-C56A8E29F1B6}"/>
              </a:ext>
            </a:extLst>
          </p:cNvPr>
          <p:cNvSpPr txBox="1"/>
          <p:nvPr/>
        </p:nvSpPr>
        <p:spPr>
          <a:xfrm>
            <a:off x="6532742" y="1553344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Labor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21D045-F86B-D2F0-C534-3178BE05E166}"/>
              </a:ext>
            </a:extLst>
          </p:cNvPr>
          <p:cNvSpPr txBox="1"/>
          <p:nvPr/>
        </p:nvSpPr>
        <p:spPr>
          <a:xfrm>
            <a:off x="3781405" y="2931872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Labor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240843-9FBF-53F5-0390-DBFA45AD72F9}"/>
              </a:ext>
            </a:extLst>
          </p:cNvPr>
          <p:cNvSpPr txBox="1"/>
          <p:nvPr/>
        </p:nvSpPr>
        <p:spPr>
          <a:xfrm>
            <a:off x="6462260" y="2883539"/>
            <a:ext cx="1895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8AA593-AD3B-111D-B5B1-304EF877B2FA}"/>
              </a:ext>
            </a:extLst>
          </p:cNvPr>
          <p:cNvSpPr txBox="1"/>
          <p:nvPr/>
        </p:nvSpPr>
        <p:spPr>
          <a:xfrm>
            <a:off x="3733802" y="4962533"/>
            <a:ext cx="2133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Really good at digging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8F0484-78C7-1A4F-E7DB-E4530F899BB7}"/>
              </a:ext>
            </a:extLst>
          </p:cNvPr>
          <p:cNvSpPr txBox="1"/>
          <p:nvPr/>
        </p:nvSpPr>
        <p:spPr>
          <a:xfrm>
            <a:off x="6440675" y="4948846"/>
            <a:ext cx="2800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Takes up a lot of garage 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3417AE-F6CE-F31B-9FA8-11D1D6738883}"/>
              </a:ext>
            </a:extLst>
          </p:cNvPr>
          <p:cNvSpPr txBox="1"/>
          <p:nvPr/>
        </p:nvSpPr>
        <p:spPr>
          <a:xfrm>
            <a:off x="9157104" y="1330439"/>
            <a:ext cx="2870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tool has their pros, cons, and </a:t>
            </a:r>
            <a:r>
              <a:rPr lang="en-US" sz="2800" b="1" dirty="0"/>
              <a:t>tradeoffs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14:cNvPr>
              <p14:cNvContentPartPr/>
              <p14:nvPr/>
            </p14:nvContentPartPr>
            <p14:xfrm>
              <a:off x="137469" y="2604086"/>
              <a:ext cx="8926200" cy="189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50A78-FA1A-7F29-F55A-DEFEFAFA8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69" y="2595086"/>
                <a:ext cx="8943840" cy="191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8097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4599</TotalTime>
  <Words>2150</Words>
  <Application>Microsoft Office PowerPoint</Application>
  <PresentationFormat>Widescreen</PresentationFormat>
  <Paragraphs>359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Courier New</vt:lpstr>
      <vt:lpstr>Helvetica Neue</vt:lpstr>
      <vt:lpstr>Wingdings</vt:lpstr>
      <vt:lpstr>Office Theme</vt:lpstr>
      <vt:lpstr>CSCI 232: 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Reese Pearsall</dc:creator>
  <cp:lastModifiedBy>Pearsall, Reese</cp:lastModifiedBy>
  <cp:revision>35</cp:revision>
  <dcterms:created xsi:type="dcterms:W3CDTF">2022-08-21T16:55:59Z</dcterms:created>
  <dcterms:modified xsi:type="dcterms:W3CDTF">2023-05-15T17:42:09Z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